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Eczar SemiBold"/>
      <p:regular r:id="rId27"/>
      <p:bold r:id="rId28"/>
    </p:embeddedFont>
    <p:embeddedFont>
      <p:font typeface="Dekko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gWgJ5UzOB8Z65fTDKBGRl0521H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zarSemiBold-bold.fntdata"/><Relationship Id="rId27" Type="http://schemas.openxmlformats.org/officeDocument/2006/relationships/font" Target="fonts/Eczar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ekk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7c5395690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307c5395690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7c539569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307c5395690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7c5395690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307c5395690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7c539569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307c5395690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hyperlink" Target="https://www.youtube.com/watch?v=vy2UENSgZ6A" TargetMode="External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2576446" y="373716"/>
            <a:ext cx="5344096" cy="1590026"/>
          </a:xfrm>
          <a:custGeom>
            <a:rect b="b" l="l" r="r" t="t"/>
            <a:pathLst>
              <a:path extrusionOk="0" h="1590026" w="5344096">
                <a:moveTo>
                  <a:pt x="0" y="0"/>
                </a:moveTo>
                <a:lnTo>
                  <a:pt x="5344096" y="0"/>
                </a:lnTo>
                <a:lnTo>
                  <a:pt x="5344096" y="1590026"/>
                </a:lnTo>
                <a:lnTo>
                  <a:pt x="0" y="159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5798347" y="4672496"/>
            <a:ext cx="7025131" cy="4364363"/>
          </a:xfrm>
          <a:custGeom>
            <a:rect b="b" l="l" r="r" t="t"/>
            <a:pathLst>
              <a:path extrusionOk="0" h="4364363" w="7025131">
                <a:moveTo>
                  <a:pt x="0" y="0"/>
                </a:moveTo>
                <a:lnTo>
                  <a:pt x="7025130" y="0"/>
                </a:lnTo>
                <a:lnTo>
                  <a:pt x="7025130" y="4364363"/>
                </a:lnTo>
                <a:lnTo>
                  <a:pt x="0" y="4364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2849357" y="2914754"/>
            <a:ext cx="12181703" cy="204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3"/>
              <a:buFont typeface="Arial"/>
              <a:buNone/>
            </a:pPr>
            <a:r>
              <a:rPr b="1" i="0" lang="en-US" sz="14203" u="none" cap="none" strike="noStrike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2. Rainforests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144373" y="450577"/>
            <a:ext cx="6208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Grades </a:t>
            </a:r>
            <a:r>
              <a:rPr lang="en-US" sz="7576">
                <a:latin typeface="Dekko"/>
                <a:ea typeface="Dekko"/>
                <a:cs typeface="Dekko"/>
                <a:sym typeface="Dekko"/>
              </a:rPr>
              <a:t>4</a:t>
            </a: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&amp; </a:t>
            </a:r>
            <a:r>
              <a:rPr lang="en-US" sz="7576">
                <a:latin typeface="Dekko"/>
                <a:ea typeface="Dekko"/>
                <a:cs typeface="Dekko"/>
                <a:sym typeface="Dekk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7c5395690_0_28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g307c5395690_0_28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307c5395690_0_287"/>
          <p:cNvSpPr/>
          <p:nvPr/>
        </p:nvSpPr>
        <p:spPr>
          <a:xfrm>
            <a:off x="14381901" y="407611"/>
            <a:ext cx="3807538" cy="1132855"/>
          </a:xfrm>
          <a:custGeom>
            <a:rect b="b" l="l" r="r" t="t"/>
            <a:pathLst>
              <a:path extrusionOk="0" h="1132855" w="3807538">
                <a:moveTo>
                  <a:pt x="0" y="0"/>
                </a:moveTo>
                <a:lnTo>
                  <a:pt x="3807537" y="0"/>
                </a:lnTo>
                <a:lnTo>
                  <a:pt x="3807537" y="1132855"/>
                </a:lnTo>
                <a:lnTo>
                  <a:pt x="0" y="1132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g307c5395690_0_287"/>
          <p:cNvSpPr txBox="1"/>
          <p:nvPr/>
        </p:nvSpPr>
        <p:spPr>
          <a:xfrm>
            <a:off x="14333765" y="313078"/>
            <a:ext cx="39039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07c5395690_0_287"/>
          <p:cNvSpPr txBox="1"/>
          <p:nvPr/>
        </p:nvSpPr>
        <p:spPr>
          <a:xfrm>
            <a:off x="2963151" y="1128100"/>
            <a:ext cx="118881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None/>
            </a:pPr>
            <a:r>
              <a:rPr b="0" i="0" lang="en-US" sz="4750" u="none" cap="none" strike="noStrike">
                <a:solidFill>
                  <a:srgbClr val="980000"/>
                </a:solidFill>
                <a:latin typeface="Dekko"/>
                <a:ea typeface="Dekko"/>
                <a:cs typeface="Dekko"/>
                <a:sym typeface="Dekko"/>
              </a:rPr>
              <a:t>How many</a:t>
            </a:r>
            <a:r>
              <a:rPr b="0" i="0" lang="en-US" sz="4750" u="none" cap="none" strike="noStrike">
                <a:solidFill>
                  <a:srgbClr val="EB591B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75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can you </a:t>
            </a:r>
            <a:r>
              <a:rPr b="0" i="0" lang="en-US" sz="4750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remember?! </a:t>
            </a:r>
            <a:endParaRPr b="0" i="0" sz="4750" u="none" cap="none" strike="noStrike">
              <a:solidFill>
                <a:srgbClr val="3583A6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None/>
            </a:pPr>
            <a:r>
              <a:rPr b="0" i="0" lang="en-US" sz="4750" u="none" cap="none" strike="noStrike">
                <a:solidFill>
                  <a:srgbClr val="980000"/>
                </a:solidFill>
                <a:latin typeface="Dekko"/>
                <a:ea typeface="Dekko"/>
                <a:cs typeface="Dekko"/>
                <a:sym typeface="Dekko"/>
              </a:rPr>
              <a:t>Complete</a:t>
            </a:r>
            <a:r>
              <a:rPr b="0" i="0" lang="en-US" sz="4750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75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as many as you can</a:t>
            </a:r>
            <a:r>
              <a:rPr b="0" i="0" lang="en-US" sz="4750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 remember.</a:t>
            </a:r>
            <a:endParaRPr b="0" i="0" sz="4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None/>
            </a:pPr>
            <a:r>
              <a:t/>
            </a:r>
            <a:endParaRPr b="0" i="0" sz="475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15" name="Google Shape;215;g307c5395690_0_287"/>
          <p:cNvPicPr preferRelativeResize="0"/>
          <p:nvPr/>
        </p:nvPicPr>
        <p:blipFill rotWithShape="1">
          <a:blip r:embed="rId5">
            <a:alphaModFix/>
          </a:blip>
          <a:srcRect b="17634" l="16715" r="18039" t="25055"/>
          <a:stretch/>
        </p:blipFill>
        <p:spPr>
          <a:xfrm>
            <a:off x="3688957" y="2946349"/>
            <a:ext cx="10436495" cy="61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07c5395690_0_28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7c5395690_0_30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g307c5395690_0_30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g307c5395690_0_306"/>
          <p:cNvSpPr/>
          <p:nvPr/>
        </p:nvSpPr>
        <p:spPr>
          <a:xfrm>
            <a:off x="14381901" y="407611"/>
            <a:ext cx="3807538" cy="1132855"/>
          </a:xfrm>
          <a:custGeom>
            <a:rect b="b" l="l" r="r" t="t"/>
            <a:pathLst>
              <a:path extrusionOk="0" h="1132855" w="3807538">
                <a:moveTo>
                  <a:pt x="0" y="0"/>
                </a:moveTo>
                <a:lnTo>
                  <a:pt x="3807537" y="0"/>
                </a:lnTo>
                <a:lnTo>
                  <a:pt x="3807537" y="1132855"/>
                </a:lnTo>
                <a:lnTo>
                  <a:pt x="0" y="1132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g307c5395690_0_306"/>
          <p:cNvSpPr txBox="1"/>
          <p:nvPr/>
        </p:nvSpPr>
        <p:spPr>
          <a:xfrm>
            <a:off x="14333765" y="313078"/>
            <a:ext cx="39039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07c5395690_0_306"/>
          <p:cNvSpPr txBox="1"/>
          <p:nvPr/>
        </p:nvSpPr>
        <p:spPr>
          <a:xfrm>
            <a:off x="2969226" y="1298950"/>
            <a:ext cx="11888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0"/>
              <a:buFont typeface="Arial"/>
              <a:buNone/>
            </a:pPr>
            <a:r>
              <a:rPr b="0" i="0" lang="en-US" sz="6750" u="none" cap="none" strike="noStrike">
                <a:solidFill>
                  <a:srgbClr val="980000"/>
                </a:solidFill>
                <a:latin typeface="Dekko"/>
                <a:ea typeface="Dekko"/>
                <a:cs typeface="Dekko"/>
                <a:sym typeface="Dekko"/>
              </a:rPr>
              <a:t>A little help…</a:t>
            </a:r>
            <a:endParaRPr b="0" i="0" sz="675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26" name="Google Shape;226;g307c5395690_0_306"/>
          <p:cNvPicPr preferRelativeResize="0"/>
          <p:nvPr/>
        </p:nvPicPr>
        <p:blipFill rotWithShape="1">
          <a:blip r:embed="rId5">
            <a:alphaModFix/>
          </a:blip>
          <a:srcRect b="17634" l="16715" r="18039" t="25055"/>
          <a:stretch/>
        </p:blipFill>
        <p:spPr>
          <a:xfrm>
            <a:off x="2715907" y="2667949"/>
            <a:ext cx="10436495" cy="61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07c5395690_0_306"/>
          <p:cNvSpPr txBox="1"/>
          <p:nvPr/>
        </p:nvSpPr>
        <p:spPr>
          <a:xfrm>
            <a:off x="13893260" y="6545054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in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07c5395690_0_306"/>
          <p:cNvSpPr txBox="1"/>
          <p:nvPr/>
        </p:nvSpPr>
        <p:spPr>
          <a:xfrm>
            <a:off x="13893260" y="4901541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between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07c5395690_0_306"/>
          <p:cNvSpPr txBox="1"/>
          <p:nvPr/>
        </p:nvSpPr>
        <p:spPr>
          <a:xfrm>
            <a:off x="13392560" y="7105475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in front of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07c5395690_0_306"/>
          <p:cNvSpPr txBox="1"/>
          <p:nvPr/>
        </p:nvSpPr>
        <p:spPr>
          <a:xfrm>
            <a:off x="13893260" y="4071991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07c5395690_0_306"/>
          <p:cNvSpPr txBox="1"/>
          <p:nvPr/>
        </p:nvSpPr>
        <p:spPr>
          <a:xfrm>
            <a:off x="13392560" y="5723288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behind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07c5395690_0_306"/>
          <p:cNvSpPr txBox="1"/>
          <p:nvPr/>
        </p:nvSpPr>
        <p:spPr>
          <a:xfrm>
            <a:off x="13392548" y="3258038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07c5395690_0_306"/>
          <p:cNvSpPr txBox="1"/>
          <p:nvPr/>
        </p:nvSpPr>
        <p:spPr>
          <a:xfrm>
            <a:off x="13392548" y="7828775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next to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07c5395690_0_30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7c5395690_0_33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g307c5395690_0_33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g307c5395690_0_331"/>
          <p:cNvSpPr/>
          <p:nvPr/>
        </p:nvSpPr>
        <p:spPr>
          <a:xfrm>
            <a:off x="14381901" y="407611"/>
            <a:ext cx="3807538" cy="1132855"/>
          </a:xfrm>
          <a:custGeom>
            <a:rect b="b" l="l" r="r" t="t"/>
            <a:pathLst>
              <a:path extrusionOk="0" h="1132855" w="3807538">
                <a:moveTo>
                  <a:pt x="0" y="0"/>
                </a:moveTo>
                <a:lnTo>
                  <a:pt x="3807537" y="0"/>
                </a:lnTo>
                <a:lnTo>
                  <a:pt x="3807537" y="1132855"/>
                </a:lnTo>
                <a:lnTo>
                  <a:pt x="0" y="1132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g307c5395690_0_331"/>
          <p:cNvSpPr txBox="1"/>
          <p:nvPr/>
        </p:nvSpPr>
        <p:spPr>
          <a:xfrm>
            <a:off x="14333765" y="313078"/>
            <a:ext cx="39039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307c5395690_0_331"/>
          <p:cNvPicPr preferRelativeResize="0"/>
          <p:nvPr/>
        </p:nvPicPr>
        <p:blipFill rotWithShape="1">
          <a:blip r:embed="rId5">
            <a:alphaModFix/>
          </a:blip>
          <a:srcRect b="17634" l="16715" r="18039" t="25055"/>
          <a:stretch/>
        </p:blipFill>
        <p:spPr>
          <a:xfrm>
            <a:off x="2970286" y="1528970"/>
            <a:ext cx="12347423" cy="722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07c5395690_0_331"/>
          <p:cNvSpPr txBox="1"/>
          <p:nvPr/>
        </p:nvSpPr>
        <p:spPr>
          <a:xfrm>
            <a:off x="3376085" y="4461879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in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07c5395690_0_331"/>
          <p:cNvSpPr txBox="1"/>
          <p:nvPr/>
        </p:nvSpPr>
        <p:spPr>
          <a:xfrm>
            <a:off x="11333410" y="7560591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between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07c5395690_0_331"/>
          <p:cNvSpPr txBox="1"/>
          <p:nvPr/>
        </p:nvSpPr>
        <p:spPr>
          <a:xfrm>
            <a:off x="6070210" y="7828775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in front of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07c5395690_0_331"/>
          <p:cNvSpPr txBox="1"/>
          <p:nvPr/>
        </p:nvSpPr>
        <p:spPr>
          <a:xfrm>
            <a:off x="9210135" y="4461866"/>
            <a:ext cx="2806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07c5395690_0_331"/>
          <p:cNvSpPr txBox="1"/>
          <p:nvPr/>
        </p:nvSpPr>
        <p:spPr>
          <a:xfrm>
            <a:off x="2498335" y="7828763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behind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07c5395690_0_331"/>
          <p:cNvSpPr txBox="1"/>
          <p:nvPr/>
        </p:nvSpPr>
        <p:spPr>
          <a:xfrm>
            <a:off x="5951123" y="4433638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07c5395690_0_331"/>
          <p:cNvSpPr txBox="1"/>
          <p:nvPr/>
        </p:nvSpPr>
        <p:spPr>
          <a:xfrm>
            <a:off x="12016323" y="4433650"/>
            <a:ext cx="380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4700" u="none" cap="none" strike="noStrike">
                <a:solidFill>
                  <a:srgbClr val="538CD5"/>
                </a:solidFill>
                <a:latin typeface="Dekko"/>
                <a:ea typeface="Dekko"/>
                <a:cs typeface="Dekko"/>
                <a:sym typeface="Dekko"/>
              </a:rPr>
              <a:t>next to</a:t>
            </a:r>
            <a:endParaRPr b="0" i="0" sz="47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07c5395690_0_33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9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9"/>
          <p:cNvSpPr/>
          <p:nvPr/>
        </p:nvSpPr>
        <p:spPr>
          <a:xfrm>
            <a:off x="2310767" y="2667950"/>
            <a:ext cx="8661159" cy="6087038"/>
          </a:xfrm>
          <a:custGeom>
            <a:rect b="b" l="l" r="r" t="t"/>
            <a:pathLst>
              <a:path extrusionOk="0" h="6087038" w="8661159">
                <a:moveTo>
                  <a:pt x="0" y="0"/>
                </a:moveTo>
                <a:lnTo>
                  <a:pt x="8661159" y="0"/>
                </a:lnTo>
                <a:lnTo>
                  <a:pt x="8661159" y="6087038"/>
                </a:lnTo>
                <a:lnTo>
                  <a:pt x="0" y="6087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210" l="-43437" r="-35745" t="-40655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1" name="Google Shape;261;p9">
            <a:hlinkClick r:id="rId7"/>
          </p:cNvPr>
          <p:cNvSpPr/>
          <p:nvPr/>
        </p:nvSpPr>
        <p:spPr>
          <a:xfrm>
            <a:off x="11239883" y="2667950"/>
            <a:ext cx="5868384" cy="3226442"/>
          </a:xfrm>
          <a:custGeom>
            <a:rect b="b" l="l" r="r" t="t"/>
            <a:pathLst>
              <a:path extrusionOk="0" h="3226442" w="5868384">
                <a:moveTo>
                  <a:pt x="0" y="0"/>
                </a:moveTo>
                <a:lnTo>
                  <a:pt x="5868383" y="0"/>
                </a:lnTo>
                <a:lnTo>
                  <a:pt x="5868383" y="3226442"/>
                </a:lnTo>
                <a:lnTo>
                  <a:pt x="0" y="3226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2078" l="-1053" r="-1035" t="-11629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2" name="Google Shape;262;p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2969230" y="1177718"/>
            <a:ext cx="11088674" cy="1402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Watch </a:t>
            </a:r>
            <a:r>
              <a:rPr b="0" i="0" lang="en-US" sz="49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</a:t>
            </a:r>
            <a:r>
              <a:rPr b="0" i="0" lang="en-US" sz="49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vide</a:t>
            </a:r>
            <a:r>
              <a:rPr b="0" i="0" lang="en-US" sz="49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 and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write </a:t>
            </a:r>
            <a:r>
              <a:rPr b="0" i="0" lang="en-US" sz="49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9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names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9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of the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9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4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9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layers </a:t>
            </a:r>
            <a:r>
              <a:rPr b="0" i="0" lang="en-US" sz="49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of the</a:t>
            </a: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900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rainforest.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1239883" y="6018217"/>
            <a:ext cx="5868384" cy="2792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Forest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Emergent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Understory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Canopy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/>
          <p:nvPr/>
        </p:nvSpPr>
        <p:spPr>
          <a:xfrm>
            <a:off x="780637" y="920356"/>
            <a:ext cx="16675889" cy="8337944"/>
          </a:xfrm>
          <a:custGeom>
            <a:rect b="b" l="l" r="r" t="t"/>
            <a:pathLst>
              <a:path extrusionOk="0" h="8337944" w="16675889">
                <a:moveTo>
                  <a:pt x="0" y="0"/>
                </a:moveTo>
                <a:lnTo>
                  <a:pt x="16675889" y="0"/>
                </a:lnTo>
                <a:lnTo>
                  <a:pt x="16675889" y="8337944"/>
                </a:lnTo>
                <a:lnTo>
                  <a:pt x="0" y="8337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0"/>
          <p:cNvSpPr/>
          <p:nvPr/>
        </p:nvSpPr>
        <p:spPr>
          <a:xfrm>
            <a:off x="14536949" y="342272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7" y="0"/>
                </a:lnTo>
                <a:lnTo>
                  <a:pt x="3627697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0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0"/>
          <p:cNvSpPr txBox="1"/>
          <p:nvPr/>
        </p:nvSpPr>
        <p:spPr>
          <a:xfrm>
            <a:off x="13265179" y="247981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3196818" y="1238567"/>
            <a:ext cx="11112544" cy="7809865"/>
          </a:xfrm>
          <a:custGeom>
            <a:rect b="b" l="l" r="r" t="t"/>
            <a:pathLst>
              <a:path extrusionOk="0" h="7809865" w="11112544">
                <a:moveTo>
                  <a:pt x="0" y="0"/>
                </a:moveTo>
                <a:lnTo>
                  <a:pt x="11112544" y="0"/>
                </a:lnTo>
                <a:lnTo>
                  <a:pt x="11112544" y="7809866"/>
                </a:lnTo>
                <a:lnTo>
                  <a:pt x="0" y="7809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210" l="-43437" r="-35745" t="-40655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5" name="Google Shape;275;p10"/>
          <p:cNvSpPr txBox="1"/>
          <p:nvPr/>
        </p:nvSpPr>
        <p:spPr>
          <a:xfrm>
            <a:off x="3345435" y="1916462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Emergent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3345435" y="4401492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Canopy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3345435" y="6383076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Understory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3196818" y="8129720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Forest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"/>
          <p:cNvSpPr/>
          <p:nvPr/>
        </p:nvSpPr>
        <p:spPr>
          <a:xfrm>
            <a:off x="780637" y="920356"/>
            <a:ext cx="16675889" cy="8337944"/>
          </a:xfrm>
          <a:custGeom>
            <a:rect b="b" l="l" r="r" t="t"/>
            <a:pathLst>
              <a:path extrusionOk="0" h="8337944" w="16675889">
                <a:moveTo>
                  <a:pt x="0" y="0"/>
                </a:moveTo>
                <a:lnTo>
                  <a:pt x="16675889" y="0"/>
                </a:lnTo>
                <a:lnTo>
                  <a:pt x="16675889" y="8337944"/>
                </a:lnTo>
                <a:lnTo>
                  <a:pt x="0" y="8337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1"/>
          <p:cNvSpPr/>
          <p:nvPr/>
        </p:nvSpPr>
        <p:spPr>
          <a:xfrm>
            <a:off x="14536949" y="342272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7" y="0"/>
                </a:lnTo>
                <a:lnTo>
                  <a:pt x="3627697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1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1"/>
          <p:cNvSpPr txBox="1"/>
          <p:nvPr/>
        </p:nvSpPr>
        <p:spPr>
          <a:xfrm>
            <a:off x="13265179" y="247981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2559120" y="2145630"/>
            <a:ext cx="9455160" cy="6645060"/>
          </a:xfrm>
          <a:custGeom>
            <a:rect b="b" l="l" r="r" t="t"/>
            <a:pathLst>
              <a:path extrusionOk="0" h="6645060" w="9455160">
                <a:moveTo>
                  <a:pt x="0" y="0"/>
                </a:moveTo>
                <a:lnTo>
                  <a:pt x="9455160" y="0"/>
                </a:lnTo>
                <a:lnTo>
                  <a:pt x="9455160" y="6645060"/>
                </a:lnTo>
                <a:lnTo>
                  <a:pt x="0" y="6645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210" l="-43437" r="-35745" t="-40655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9" name="Google Shape;289;p11"/>
          <p:cNvSpPr txBox="1"/>
          <p:nvPr/>
        </p:nvSpPr>
        <p:spPr>
          <a:xfrm>
            <a:off x="2237856" y="2657282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Emergent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2237856" y="4860160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Canopy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2237856" y="6494940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Understory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2237856" y="8014003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Forest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12233613" y="1796451"/>
            <a:ext cx="4905300" cy="7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3"/>
              <a:buFont typeface="Arial"/>
              <a:buNone/>
            </a:pPr>
            <a:r>
              <a:rPr b="0" i="0" lang="en-US" sz="4103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Read 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</a:t>
            </a:r>
            <a:r>
              <a:rPr b="0" i="0" lang="en-US" sz="4103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information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of each layer.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3"/>
              <a:buFont typeface="Arial"/>
              <a:buNone/>
            </a:pPr>
            <a:r>
              <a:rPr b="0" i="0" lang="en-US" sz="4103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Draw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 </a:t>
            </a:r>
            <a:r>
              <a:rPr b="0" i="0" lang="en-US" sz="4103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line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to </a:t>
            </a:r>
            <a:r>
              <a:rPr b="0" i="0" lang="en-US" sz="4103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match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4103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layer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of the rainforest with the description 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3"/>
              <a:buFont typeface="Arial"/>
              <a:buNone/>
            </a:pP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41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A, B, C or 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8C52FF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3"/>
              <a:buFont typeface="Arial"/>
              <a:buNone/>
            </a:pPr>
            <a:r>
              <a:rPr b="0" i="0" lang="en-US" sz="41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Look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for </a:t>
            </a:r>
            <a:r>
              <a:rPr b="0" i="0" lang="en-US" sz="4103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information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4103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prepositions</a:t>
            </a:r>
            <a:r>
              <a:rPr b="0" i="0" lang="en-US" sz="41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to help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/>
          <p:nvPr/>
        </p:nvSpPr>
        <p:spPr>
          <a:xfrm>
            <a:off x="780637" y="920356"/>
            <a:ext cx="16675889" cy="8337944"/>
          </a:xfrm>
          <a:custGeom>
            <a:rect b="b" l="l" r="r" t="t"/>
            <a:pathLst>
              <a:path extrusionOk="0" h="8337944" w="16675889">
                <a:moveTo>
                  <a:pt x="0" y="0"/>
                </a:moveTo>
                <a:lnTo>
                  <a:pt x="16675889" y="0"/>
                </a:lnTo>
                <a:lnTo>
                  <a:pt x="16675889" y="8337944"/>
                </a:lnTo>
                <a:lnTo>
                  <a:pt x="0" y="8337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2"/>
          <p:cNvSpPr/>
          <p:nvPr/>
        </p:nvSpPr>
        <p:spPr>
          <a:xfrm>
            <a:off x="14536949" y="342272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7" y="0"/>
                </a:lnTo>
                <a:lnTo>
                  <a:pt x="3627697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2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2"/>
          <p:cNvSpPr txBox="1"/>
          <p:nvPr/>
        </p:nvSpPr>
        <p:spPr>
          <a:xfrm>
            <a:off x="13265179" y="247981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3270717" y="1084698"/>
            <a:ext cx="11266232" cy="7917876"/>
          </a:xfrm>
          <a:custGeom>
            <a:rect b="b" l="l" r="r" t="t"/>
            <a:pathLst>
              <a:path extrusionOk="0" h="7917876" w="11266232">
                <a:moveTo>
                  <a:pt x="0" y="0"/>
                </a:moveTo>
                <a:lnTo>
                  <a:pt x="11266232" y="0"/>
                </a:lnTo>
                <a:lnTo>
                  <a:pt x="11266232" y="7917876"/>
                </a:lnTo>
                <a:lnTo>
                  <a:pt x="0" y="7917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210" l="-43437" r="-35745" t="-40655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4" name="Google Shape;304;p12"/>
          <p:cNvSpPr txBox="1"/>
          <p:nvPr/>
        </p:nvSpPr>
        <p:spPr>
          <a:xfrm>
            <a:off x="4378496" y="1745602"/>
            <a:ext cx="4558998" cy="44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0"/>
              <a:buFont typeface="Arial"/>
              <a:buNone/>
            </a:pPr>
            <a:r>
              <a:rPr b="0" i="0" lang="en-US" sz="3080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Emergent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3446124" y="4323152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Canopy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3446124" y="6360688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Understory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3613940" y="8114692"/>
            <a:ext cx="6423741" cy="48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3"/>
              <a:buFont typeface="Arial"/>
              <a:buNone/>
            </a:pPr>
            <a:r>
              <a:rPr b="0" i="0" lang="en-US" sz="3403" u="none" cap="none" strike="noStrike">
                <a:solidFill>
                  <a:srgbClr val="8C52FF"/>
                </a:solidFill>
                <a:latin typeface="Dekko"/>
                <a:ea typeface="Dekko"/>
                <a:cs typeface="Dekko"/>
                <a:sym typeface="Dekko"/>
              </a:rPr>
              <a:t>Forest floor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2"/>
          <p:cNvCxnSpPr/>
          <p:nvPr/>
        </p:nvCxnSpPr>
        <p:spPr>
          <a:xfrm>
            <a:off x="8288468" y="1935418"/>
            <a:ext cx="855532" cy="525715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2"/>
          <p:cNvCxnSpPr/>
          <p:nvPr/>
        </p:nvCxnSpPr>
        <p:spPr>
          <a:xfrm>
            <a:off x="8307271" y="4555379"/>
            <a:ext cx="811311" cy="53394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12"/>
          <p:cNvCxnSpPr/>
          <p:nvPr/>
        </p:nvCxnSpPr>
        <p:spPr>
          <a:xfrm flipH="1" rot="10800000">
            <a:off x="8296798" y="3609923"/>
            <a:ext cx="821784" cy="297070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2"/>
          <p:cNvCxnSpPr/>
          <p:nvPr/>
        </p:nvCxnSpPr>
        <p:spPr>
          <a:xfrm flipH="1" rot="10800000">
            <a:off x="8278438" y="1959856"/>
            <a:ext cx="865562" cy="637309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1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3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2580207" y="1506337"/>
            <a:ext cx="14902716" cy="759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56"/>
              <a:buFont typeface="Arial"/>
              <a:buNone/>
            </a:pPr>
            <a:r>
              <a:rPr b="0" i="0" lang="en-US" sz="53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Fill-in-the-gap sentences using prepositions of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1804453" y="2381940"/>
            <a:ext cx="15454847" cy="5146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emergent layer is ______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Birds live ______ the tallest trees in the emergent layer.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canopy is ______ the understory layer.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Many animals live ______ the branches of the trees in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______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Monkeys swing ______ the trees in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Frogs can be found ______ the leaves of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Large trees in the emergent layer grow ______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dark because it is ______ all the other layers.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2080518" y="8458897"/>
            <a:ext cx="14902716" cy="7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6"/>
              <a:buFont typeface="Arial"/>
              <a:buNone/>
            </a:pPr>
            <a:r>
              <a:rPr b="0" i="0" lang="en-US" sz="51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above         under          in          on       between     next to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4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Check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2580207" y="1496812"/>
            <a:ext cx="14902716" cy="79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56"/>
              <a:buFont typeface="Arial"/>
              <a:buNone/>
            </a:pPr>
            <a:r>
              <a:rPr b="0" i="0" lang="en-US" sz="55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Fill-in-the-gap sentences using prepositions of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1804453" y="2706050"/>
            <a:ext cx="15454847" cy="5146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emergent layer is ______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Birds live ______ the tallest trees in the emergent layer.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canopy is ______ the understory layer.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Many animals live ______ the branches of the trees in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______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Monkeys swing ______ the trees in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Frogs can be found ______ the leaves of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Large trees in the emergent layer grow ______ the canopy.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dark because it is ______ all the other layers.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4"/>
          <p:cNvSpPr txBox="1"/>
          <p:nvPr/>
        </p:nvSpPr>
        <p:spPr>
          <a:xfrm>
            <a:off x="7303955" y="2696525"/>
            <a:ext cx="1189534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5093665" y="3196686"/>
            <a:ext cx="348258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5748754" y="3989801"/>
            <a:ext cx="118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6938238" y="4758653"/>
            <a:ext cx="34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6599949" y="5485955"/>
            <a:ext cx="117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5748738" y="6178956"/>
            <a:ext cx="143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between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7186535" y="6940548"/>
            <a:ext cx="4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11072088" y="7546626"/>
            <a:ext cx="98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10318052" y="8262510"/>
            <a:ext cx="96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15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1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2580207" y="1496812"/>
            <a:ext cx="14902716" cy="79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56"/>
              <a:buFont typeface="Arial"/>
              <a:buNone/>
            </a:pPr>
            <a:r>
              <a:rPr b="0" i="0" lang="en-US" sz="55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Fill-in-the-gap sentences using prepositions of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902227" y="2706050"/>
            <a:ext cx="16483547" cy="4575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Ants walk ______ the forest floor looking for food.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understory is ______ the canopy and the forest floor.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Plants grow ______ the forest floor, reaching for light.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tallest trees in the emergent layer rise ______ the other layers.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______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Some birds fly ______ the emergent layer, looking for food.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Small plants grow ______ the ground of the forest floor.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Arial"/>
              <a:buNone/>
            </a:pPr>
            <a:r>
              <a:t/>
            </a:r>
            <a:endParaRPr b="0" i="0" sz="4056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2080518" y="8458897"/>
            <a:ext cx="14902716" cy="7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56"/>
              <a:buFont typeface="Arial"/>
              <a:buNone/>
            </a:pPr>
            <a:r>
              <a:rPr b="0" i="0" lang="en-US" sz="51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above         under          in          on       between     next to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12144373" y="373716"/>
            <a:ext cx="5776170" cy="1718581"/>
          </a:xfrm>
          <a:custGeom>
            <a:rect b="b" l="l" r="r" t="t"/>
            <a:pathLst>
              <a:path extrusionOk="0" h="1718581" w="5776170">
                <a:moveTo>
                  <a:pt x="0" y="0"/>
                </a:moveTo>
                <a:lnTo>
                  <a:pt x="5776169" y="0"/>
                </a:lnTo>
                <a:lnTo>
                  <a:pt x="5776169" y="1718581"/>
                </a:lnTo>
                <a:lnTo>
                  <a:pt x="0" y="171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12649687" y="3523808"/>
            <a:ext cx="4609613" cy="5789153"/>
          </a:xfrm>
          <a:custGeom>
            <a:rect b="b" l="l" r="r" t="t"/>
            <a:pathLst>
              <a:path extrusionOk="0" h="5789153" w="4609613">
                <a:moveTo>
                  <a:pt x="0" y="0"/>
                </a:moveTo>
                <a:lnTo>
                  <a:pt x="4609613" y="0"/>
                </a:lnTo>
                <a:lnTo>
                  <a:pt x="4609613" y="5789153"/>
                </a:lnTo>
                <a:lnTo>
                  <a:pt x="0" y="5789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 txBox="1"/>
          <p:nvPr/>
        </p:nvSpPr>
        <p:spPr>
          <a:xfrm>
            <a:off x="1484615" y="2509129"/>
            <a:ext cx="10788846" cy="594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Identify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the </a:t>
            </a:r>
            <a:r>
              <a:rPr b="0" i="0" lang="en-US" sz="6000" u="none" cap="none" strike="noStrike">
                <a:solidFill>
                  <a:srgbClr val="57B700"/>
                </a:solidFill>
                <a:latin typeface="Dekko"/>
                <a:ea typeface="Dekko"/>
                <a:cs typeface="Dekko"/>
                <a:sym typeface="Dekko"/>
              </a:rPr>
              <a:t>four layers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of the rainforest.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Use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57B700"/>
                </a:solidFill>
                <a:latin typeface="Dekko"/>
                <a:ea typeface="Dekko"/>
                <a:cs typeface="Dekko"/>
                <a:sym typeface="Dekko"/>
              </a:rPr>
              <a:t>comparative adjectives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to describe how each layer looks.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Use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</a:t>
            </a:r>
            <a:r>
              <a:rPr b="0" i="0" lang="en-US" sz="6000" u="none" cap="none" strike="noStrike">
                <a:solidFill>
                  <a:srgbClr val="57B700"/>
                </a:solidFill>
                <a:latin typeface="Dekko"/>
                <a:ea typeface="Dekko"/>
                <a:cs typeface="Dekko"/>
                <a:sym typeface="Dekko"/>
              </a:rPr>
              <a:t>prepositions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to describe where each layer 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1928336" y="547875"/>
            <a:ext cx="6208244" cy="1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Learning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6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2580207" y="1496812"/>
            <a:ext cx="14902716" cy="799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56"/>
              <a:buFont typeface="Arial"/>
              <a:buNone/>
            </a:pPr>
            <a:r>
              <a:rPr b="0" i="0" lang="en-US" sz="55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Fill-in-the-gap sentences using prepositions of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6"/>
          <p:cNvSpPr txBox="1"/>
          <p:nvPr/>
        </p:nvSpPr>
        <p:spPr>
          <a:xfrm>
            <a:off x="902227" y="2706050"/>
            <a:ext cx="16483547" cy="4575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Ants walk ______ the forest floor looking for food.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understory is ______ the canopy and the forest floor.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Plants grow ______ the forest floor, reaching for light.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tallest trees in the emergent layer rise ______ the other layers.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The forest floor is ______ the understory.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Some birds fly ______ the emergent layer, looking for food.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7888" lvl="1" marL="875778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Dekko"/>
              <a:buAutoNum type="arabicPeriod"/>
            </a:pPr>
            <a:r>
              <a:rPr b="0" i="0" lang="en-US" sz="40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Small plants grow ______ the ground of the forest floor.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6"/>
              <a:buFont typeface="Arial"/>
              <a:buNone/>
            </a:pPr>
            <a:r>
              <a:t/>
            </a:r>
            <a:endParaRPr b="0" i="0" sz="4056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4392603" y="2696525"/>
            <a:ext cx="489347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0" i="0" lang="en-US" sz="39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 txBox="1"/>
          <p:nvPr/>
        </p:nvSpPr>
        <p:spPr>
          <a:xfrm>
            <a:off x="5422679" y="3299140"/>
            <a:ext cx="1568549" cy="512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between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4881961" y="4166178"/>
            <a:ext cx="44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10872916" y="4737196"/>
            <a:ext cx="107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 txBox="1"/>
          <p:nvPr/>
        </p:nvSpPr>
        <p:spPr>
          <a:xfrm>
            <a:off x="5679010" y="5456581"/>
            <a:ext cx="105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4881944" y="6116031"/>
            <a:ext cx="107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6294563" y="6768357"/>
            <a:ext cx="44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0" i="0" lang="en-US" sz="3599" u="none" cap="none" strike="noStrike">
                <a:solidFill>
                  <a:srgbClr val="00BF63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7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7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 txBox="1"/>
          <p:nvPr/>
        </p:nvSpPr>
        <p:spPr>
          <a:xfrm>
            <a:off x="4336503" y="1261703"/>
            <a:ext cx="8996866" cy="1511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56"/>
              <a:buFont typeface="Arial"/>
              <a:buNone/>
            </a:pPr>
            <a:r>
              <a:rPr b="0" i="0" lang="en-US" sz="53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Guess Who? Yes or No Questions Only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 txBox="1"/>
          <p:nvPr/>
        </p:nvSpPr>
        <p:spPr>
          <a:xfrm>
            <a:off x="1827400" y="2706050"/>
            <a:ext cx="15303600" cy="60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Arial"/>
              <a:buNone/>
            </a:pPr>
            <a:r>
              <a:rPr b="0" i="0" lang="en-US" sz="4356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How?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0271" lvl="1" marL="940546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Dekko"/>
              <a:buAutoNum type="arabi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One student leaves the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0271" lvl="1" marL="940546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Dekko"/>
              <a:buAutoNum type="arabi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Rest of the class QUIETLY decides the type of animal.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0271" lvl="1" marL="940546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Dekko"/>
              <a:buAutoNum type="arabi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Student comes back and begins asking YES or NO questions to find out the type of animal. e.g. “Is it brown?” “Does it have fur?”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Arial"/>
              <a:buNone/>
            </a:pPr>
            <a:r>
              <a:rPr b="0" i="0" lang="en-US" sz="4356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Added Challenge: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0271" lvl="1" marL="940546" marR="0" rtl="0" algn="l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Dekko"/>
              <a:buAutoNum type="arabi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Can you add a preposition and a noun to your secret answer. e.g. “Monkey under a table.”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3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3021076" y="240366"/>
            <a:ext cx="6171237" cy="12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3"/>
              <a:buFont typeface="Arial"/>
              <a:buNone/>
            </a:pPr>
            <a:r>
              <a:rPr b="0" i="0" lang="en-US" sz="71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228716" y="4933018"/>
            <a:ext cx="6785827" cy="4379943"/>
          </a:xfrm>
          <a:custGeom>
            <a:rect b="b" l="l" r="r" t="t"/>
            <a:pathLst>
              <a:path extrusionOk="0" h="4379943" w="6785827">
                <a:moveTo>
                  <a:pt x="0" y="0"/>
                </a:moveTo>
                <a:lnTo>
                  <a:pt x="6785828" y="0"/>
                </a:lnTo>
                <a:lnTo>
                  <a:pt x="6785828" y="4379943"/>
                </a:lnTo>
                <a:lnTo>
                  <a:pt x="0" y="4379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 flipH="1">
            <a:off x="10156447" y="2792655"/>
            <a:ext cx="2978050" cy="2858928"/>
          </a:xfrm>
          <a:custGeom>
            <a:rect b="b" l="l" r="r" t="t"/>
            <a:pathLst>
              <a:path extrusionOk="0" h="2858928" w="2978050">
                <a:moveTo>
                  <a:pt x="2978050" y="0"/>
                </a:moveTo>
                <a:lnTo>
                  <a:pt x="0" y="0"/>
                </a:lnTo>
                <a:lnTo>
                  <a:pt x="0" y="2858928"/>
                </a:lnTo>
                <a:lnTo>
                  <a:pt x="2978050" y="2858928"/>
                </a:lnTo>
                <a:lnTo>
                  <a:pt x="297805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 rot="-340191">
            <a:off x="2415280" y="5240897"/>
            <a:ext cx="5364708" cy="3134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25"/>
              <a:buFont typeface="Arial"/>
              <a:buNone/>
            </a:pPr>
            <a:r>
              <a:rPr b="0" i="0" lang="en-US" sz="9625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9625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on</a:t>
            </a:r>
            <a:r>
              <a:rPr b="0" i="0" lang="en-US" sz="9625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28700" y="2849805"/>
            <a:ext cx="8030650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4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9345266" y="5417155"/>
            <a:ext cx="5951069" cy="3841145"/>
          </a:xfrm>
          <a:custGeom>
            <a:rect b="b" l="l" r="r" t="t"/>
            <a:pathLst>
              <a:path extrusionOk="0" h="3841145" w="5951069">
                <a:moveTo>
                  <a:pt x="0" y="0"/>
                </a:moveTo>
                <a:lnTo>
                  <a:pt x="5951069" y="0"/>
                </a:lnTo>
                <a:lnTo>
                  <a:pt x="5951069" y="3841145"/>
                </a:lnTo>
                <a:lnTo>
                  <a:pt x="0" y="3841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/>
          <p:nvPr/>
        </p:nvSpPr>
        <p:spPr>
          <a:xfrm flipH="1" rot="-1644356">
            <a:off x="11313276" y="2273539"/>
            <a:ext cx="2246923" cy="2157046"/>
          </a:xfrm>
          <a:custGeom>
            <a:rect b="b" l="l" r="r" t="t"/>
            <a:pathLst>
              <a:path extrusionOk="0" h="2157046" w="2246923">
                <a:moveTo>
                  <a:pt x="2246923" y="0"/>
                </a:moveTo>
                <a:lnTo>
                  <a:pt x="0" y="0"/>
                </a:lnTo>
                <a:lnTo>
                  <a:pt x="0" y="2157046"/>
                </a:lnTo>
                <a:lnTo>
                  <a:pt x="2246923" y="2157046"/>
                </a:lnTo>
                <a:lnTo>
                  <a:pt x="224692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4"/>
          <p:cNvSpPr txBox="1"/>
          <p:nvPr/>
        </p:nvSpPr>
        <p:spPr>
          <a:xfrm rot="-340191">
            <a:off x="2550000" y="5262853"/>
            <a:ext cx="5257200" cy="3074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2"/>
              <a:buFont typeface="Arial"/>
              <a:buNone/>
            </a:pPr>
            <a:r>
              <a:rPr b="0" i="0" lang="en-US" sz="9432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9432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above</a:t>
            </a:r>
            <a:r>
              <a:rPr b="0" i="0" lang="en-US" sz="9432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028700" y="2849805"/>
            <a:ext cx="8030650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5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 rot="-340191">
            <a:off x="2964983" y="5195576"/>
            <a:ext cx="6353716" cy="3260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under</a:t>
            </a:r>
            <a:r>
              <a:rPr b="0" i="0" lang="en-US" sz="9999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 flipH="1">
            <a:off x="11532246" y="4538989"/>
            <a:ext cx="3115605" cy="2990981"/>
          </a:xfrm>
          <a:custGeom>
            <a:rect b="b" l="l" r="r" t="t"/>
            <a:pathLst>
              <a:path extrusionOk="0" h="2990981" w="3115605">
                <a:moveTo>
                  <a:pt x="3115605" y="0"/>
                </a:moveTo>
                <a:lnTo>
                  <a:pt x="0" y="0"/>
                </a:lnTo>
                <a:lnTo>
                  <a:pt x="0" y="2990981"/>
                </a:lnTo>
                <a:lnTo>
                  <a:pt x="3115605" y="2990981"/>
                </a:lnTo>
                <a:lnTo>
                  <a:pt x="311560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9574209" y="3230862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3" y="0"/>
                </a:lnTo>
                <a:lnTo>
                  <a:pt x="6893733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 txBox="1"/>
          <p:nvPr/>
        </p:nvSpPr>
        <p:spPr>
          <a:xfrm>
            <a:off x="1028700" y="2849805"/>
            <a:ext cx="8030650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 rot="-340191">
            <a:off x="1319306" y="5150300"/>
            <a:ext cx="4814323" cy="2451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b="0" i="0" lang="en-US" sz="7576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7576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next to</a:t>
            </a:r>
            <a:r>
              <a:rPr b="0" i="0" lang="en-US" sz="7576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9070434" y="3793580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2" y="0"/>
                </a:lnTo>
                <a:lnTo>
                  <a:pt x="6893732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6"/>
          <p:cNvSpPr/>
          <p:nvPr/>
        </p:nvSpPr>
        <p:spPr>
          <a:xfrm flipH="1">
            <a:off x="5995455" y="4842693"/>
            <a:ext cx="3115605" cy="2990981"/>
          </a:xfrm>
          <a:custGeom>
            <a:rect b="b" l="l" r="r" t="t"/>
            <a:pathLst>
              <a:path extrusionOk="0" h="2990981" w="3115605">
                <a:moveTo>
                  <a:pt x="3115605" y="0"/>
                </a:moveTo>
                <a:lnTo>
                  <a:pt x="0" y="0"/>
                </a:lnTo>
                <a:lnTo>
                  <a:pt x="0" y="2990981"/>
                </a:lnTo>
                <a:lnTo>
                  <a:pt x="3115605" y="2990981"/>
                </a:lnTo>
                <a:lnTo>
                  <a:pt x="311560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6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028700" y="2849805"/>
            <a:ext cx="8030650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7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 rot="-340191">
            <a:off x="2256703" y="5405124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9999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in</a:t>
            </a:r>
            <a:r>
              <a:rPr b="0" i="0" lang="en-US" sz="9999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box.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144000" y="3956046"/>
            <a:ext cx="5497854" cy="3855370"/>
          </a:xfrm>
          <a:custGeom>
            <a:rect b="b" l="l" r="r" t="t"/>
            <a:pathLst>
              <a:path extrusionOk="0" h="3855370" w="5497854">
                <a:moveTo>
                  <a:pt x="0" y="0"/>
                </a:moveTo>
                <a:lnTo>
                  <a:pt x="5497854" y="0"/>
                </a:lnTo>
                <a:lnTo>
                  <a:pt x="5497854" y="3855370"/>
                </a:lnTo>
                <a:lnTo>
                  <a:pt x="0" y="3855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7"/>
          <p:cNvSpPr/>
          <p:nvPr/>
        </p:nvSpPr>
        <p:spPr>
          <a:xfrm flipH="1">
            <a:off x="10159847" y="2892750"/>
            <a:ext cx="3115605" cy="2990981"/>
          </a:xfrm>
          <a:custGeom>
            <a:rect b="b" l="l" r="r" t="t"/>
            <a:pathLst>
              <a:path extrusionOk="0" h="2990981" w="3115605">
                <a:moveTo>
                  <a:pt x="3115605" y="0"/>
                </a:moveTo>
                <a:lnTo>
                  <a:pt x="0" y="0"/>
                </a:lnTo>
                <a:lnTo>
                  <a:pt x="0" y="2990981"/>
                </a:lnTo>
                <a:lnTo>
                  <a:pt x="3115605" y="2990981"/>
                </a:lnTo>
                <a:lnTo>
                  <a:pt x="311560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1278" l="-41282" r="0" t="0"/>
            </a:stretch>
          </a:blipFill>
          <a:ln>
            <a:noFill/>
          </a:ln>
        </p:spPr>
      </p:sp>
      <p:sp>
        <p:nvSpPr>
          <p:cNvPr id="176" name="Google Shape;176;p7"/>
          <p:cNvSpPr txBox="1"/>
          <p:nvPr/>
        </p:nvSpPr>
        <p:spPr>
          <a:xfrm>
            <a:off x="1028700" y="2849805"/>
            <a:ext cx="8030650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8"/>
          <p:cNvSpPr/>
          <p:nvPr/>
        </p:nvSpPr>
        <p:spPr>
          <a:xfrm>
            <a:off x="450300" y="8243171"/>
            <a:ext cx="1156800" cy="1587376"/>
          </a:xfrm>
          <a:custGeom>
            <a:rect b="b" l="l" r="r" t="t"/>
            <a:pathLst>
              <a:path extrusionOk="0" h="1587376" w="1156800">
                <a:moveTo>
                  <a:pt x="0" y="0"/>
                </a:moveTo>
                <a:lnTo>
                  <a:pt x="1156800" y="0"/>
                </a:lnTo>
                <a:lnTo>
                  <a:pt x="1156800" y="1587376"/>
                </a:lnTo>
                <a:lnTo>
                  <a:pt x="0" y="158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Activate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 flipH="1">
            <a:off x="3342697" y="6000037"/>
            <a:ext cx="3914229" cy="2744853"/>
          </a:xfrm>
          <a:custGeom>
            <a:rect b="b" l="l" r="r" t="t"/>
            <a:pathLst>
              <a:path extrusionOk="0" h="2744853" w="3914229">
                <a:moveTo>
                  <a:pt x="3914230" y="0"/>
                </a:moveTo>
                <a:lnTo>
                  <a:pt x="0" y="0"/>
                </a:lnTo>
                <a:lnTo>
                  <a:pt x="0" y="2744853"/>
                </a:lnTo>
                <a:lnTo>
                  <a:pt x="3914230" y="2744853"/>
                </a:lnTo>
                <a:lnTo>
                  <a:pt x="391423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8"/>
          <p:cNvSpPr txBox="1"/>
          <p:nvPr/>
        </p:nvSpPr>
        <p:spPr>
          <a:xfrm rot="-340191">
            <a:off x="6399730" y="3111555"/>
            <a:ext cx="10796521" cy="181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33"/>
              <a:buFont typeface="Arial"/>
              <a:buNone/>
            </a:pPr>
            <a:r>
              <a:rPr b="0" i="0" lang="en-US" sz="8133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The parrot is </a:t>
            </a:r>
            <a:r>
              <a:rPr b="0" i="0" lang="en-US" sz="8133" u="none" cap="none" strike="noStrike">
                <a:solidFill>
                  <a:srgbClr val="557AF1"/>
                </a:solidFill>
                <a:latin typeface="Dekko"/>
                <a:ea typeface="Dekko"/>
                <a:cs typeface="Dekko"/>
                <a:sym typeface="Dekko"/>
              </a:rPr>
              <a:t>between</a:t>
            </a:r>
            <a:r>
              <a:rPr b="0" i="0" lang="en-US" sz="8133" u="none" cap="none" strike="noStrike">
                <a:solidFill>
                  <a:srgbClr val="013B32"/>
                </a:solidFill>
                <a:latin typeface="Dekko"/>
                <a:ea typeface="Dekko"/>
                <a:cs typeface="Dekko"/>
                <a:sym typeface="Dekko"/>
              </a:rPr>
              <a:t> the box and the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10518182" y="5568898"/>
            <a:ext cx="5588512" cy="3607130"/>
          </a:xfrm>
          <a:custGeom>
            <a:rect b="b" l="l" r="r" t="t"/>
            <a:pathLst>
              <a:path extrusionOk="0" h="3607130" w="5588512">
                <a:moveTo>
                  <a:pt x="0" y="0"/>
                </a:moveTo>
                <a:lnTo>
                  <a:pt x="5588512" y="0"/>
                </a:lnTo>
                <a:lnTo>
                  <a:pt x="5588512" y="3607131"/>
                </a:lnTo>
                <a:lnTo>
                  <a:pt x="0" y="3607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8"/>
          <p:cNvSpPr/>
          <p:nvPr/>
        </p:nvSpPr>
        <p:spPr>
          <a:xfrm flipH="1">
            <a:off x="7402577" y="5876973"/>
            <a:ext cx="3115605" cy="2990981"/>
          </a:xfrm>
          <a:custGeom>
            <a:rect b="b" l="l" r="r" t="t"/>
            <a:pathLst>
              <a:path extrusionOk="0" h="2990981" w="3115605">
                <a:moveTo>
                  <a:pt x="3115605" y="0"/>
                </a:moveTo>
                <a:lnTo>
                  <a:pt x="0" y="0"/>
                </a:lnTo>
                <a:lnTo>
                  <a:pt x="0" y="2990981"/>
                </a:lnTo>
                <a:lnTo>
                  <a:pt x="3115605" y="2990981"/>
                </a:lnTo>
                <a:lnTo>
                  <a:pt x="311560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8"/>
          <p:cNvSpPr txBox="1"/>
          <p:nvPr/>
        </p:nvSpPr>
        <p:spPr>
          <a:xfrm>
            <a:off x="2356584" y="1196768"/>
            <a:ext cx="12939751" cy="9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B22466"/>
                </a:solidFill>
                <a:latin typeface="Dekko"/>
                <a:ea typeface="Dekko"/>
                <a:cs typeface="Dekko"/>
                <a:sym typeface="Dekko"/>
              </a:rPr>
              <a:t>Where is the parrot?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1884557" y="2518654"/>
            <a:ext cx="3214356" cy="292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56"/>
              <a:buFont typeface="Arial"/>
              <a:buNone/>
            </a:pPr>
            <a:r>
              <a:rPr b="0" i="0" lang="en-US" sz="6856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The parrot is.....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6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7c5395690_0_26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g307c5395690_0_26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307c5395690_0_264"/>
          <p:cNvSpPr/>
          <p:nvPr/>
        </p:nvSpPr>
        <p:spPr>
          <a:xfrm>
            <a:off x="14381901" y="407611"/>
            <a:ext cx="3807538" cy="1132855"/>
          </a:xfrm>
          <a:custGeom>
            <a:rect b="b" l="l" r="r" t="t"/>
            <a:pathLst>
              <a:path extrusionOk="0" h="1132855" w="3807538">
                <a:moveTo>
                  <a:pt x="0" y="0"/>
                </a:moveTo>
                <a:lnTo>
                  <a:pt x="3807537" y="0"/>
                </a:lnTo>
                <a:lnTo>
                  <a:pt x="3807537" y="1132855"/>
                </a:lnTo>
                <a:lnTo>
                  <a:pt x="0" y="1132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g307c5395690_0_264"/>
          <p:cNvSpPr txBox="1"/>
          <p:nvPr/>
        </p:nvSpPr>
        <p:spPr>
          <a:xfrm>
            <a:off x="14333765" y="313078"/>
            <a:ext cx="39039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07c5395690_0_264"/>
          <p:cNvSpPr txBox="1"/>
          <p:nvPr/>
        </p:nvSpPr>
        <p:spPr>
          <a:xfrm>
            <a:off x="2963151" y="1128100"/>
            <a:ext cx="118881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None/>
            </a:pPr>
            <a:r>
              <a:rPr b="0" i="0" lang="en-US" sz="4750" u="none" cap="none" strike="noStrike">
                <a:solidFill>
                  <a:srgbClr val="EB591B"/>
                </a:solidFill>
                <a:latin typeface="Dekko"/>
                <a:ea typeface="Dekko"/>
                <a:cs typeface="Dekko"/>
                <a:sym typeface="Dekko"/>
              </a:rPr>
              <a:t>Look </a:t>
            </a:r>
            <a:r>
              <a:rPr b="0" i="0" lang="en-US" sz="475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at the </a:t>
            </a:r>
            <a:r>
              <a:rPr b="0" i="0" lang="en-US" sz="4750" u="none" cap="none" strike="noStrike">
                <a:solidFill>
                  <a:srgbClr val="3583A6"/>
                </a:solidFill>
                <a:latin typeface="Dekko"/>
                <a:ea typeface="Dekko"/>
                <a:cs typeface="Dekko"/>
                <a:sym typeface="Dekko"/>
              </a:rPr>
              <a:t>prepositions of place</a:t>
            </a:r>
            <a:r>
              <a:rPr b="0" i="0" lang="en-US" sz="475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. </a:t>
            </a:r>
            <a:endParaRPr b="0" i="0" sz="4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None/>
            </a:pPr>
            <a:r>
              <a:t/>
            </a:r>
            <a:endParaRPr b="0" i="0" sz="4750" u="none" cap="none" strike="noStrike">
              <a:solidFill>
                <a:schemeClr val="dk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04" name="Google Shape;204;g307c5395690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6788" y="2183075"/>
            <a:ext cx="11534424" cy="6728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g307c5395690_0_26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